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Classic" charset="1" panose="00000500000000000000"/>
      <p:regular r:id="rId16"/>
    </p:embeddedFont>
    <p:embeddedFont>
      <p:font typeface="Montserrat Classic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8302" y="-1384391"/>
            <a:ext cx="9696367" cy="11283045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821"/>
              <a:ext cx="698500" cy="805158"/>
            </a:xfrm>
            <a:custGeom>
              <a:avLst/>
              <a:gdLst/>
              <a:ahLst/>
              <a:cxnLst/>
              <a:rect r="r" b="b" t="t" l="l"/>
              <a:pathLst>
                <a:path h="805158" w="698500">
                  <a:moveTo>
                    <a:pt x="366449" y="6186"/>
                  </a:moveTo>
                  <a:lnTo>
                    <a:pt x="681301" y="189372"/>
                  </a:lnTo>
                  <a:cubicBezTo>
                    <a:pt x="691949" y="195568"/>
                    <a:pt x="698500" y="206958"/>
                    <a:pt x="698500" y="219277"/>
                  </a:cubicBezTo>
                  <a:lnTo>
                    <a:pt x="698500" y="585881"/>
                  </a:lnTo>
                  <a:cubicBezTo>
                    <a:pt x="698500" y="598200"/>
                    <a:pt x="691949" y="609590"/>
                    <a:pt x="681301" y="615786"/>
                  </a:cubicBezTo>
                  <a:lnTo>
                    <a:pt x="366449" y="798972"/>
                  </a:lnTo>
                  <a:cubicBezTo>
                    <a:pt x="355817" y="805158"/>
                    <a:pt x="342683" y="805158"/>
                    <a:pt x="332051" y="798972"/>
                  </a:cubicBezTo>
                  <a:lnTo>
                    <a:pt x="17199" y="615786"/>
                  </a:lnTo>
                  <a:cubicBezTo>
                    <a:pt x="6551" y="609590"/>
                    <a:pt x="0" y="598200"/>
                    <a:pt x="0" y="585881"/>
                  </a:cubicBezTo>
                  <a:lnTo>
                    <a:pt x="0" y="219277"/>
                  </a:lnTo>
                  <a:cubicBezTo>
                    <a:pt x="0" y="206958"/>
                    <a:pt x="6551" y="195568"/>
                    <a:pt x="17199" y="189372"/>
                  </a:cubicBezTo>
                  <a:lnTo>
                    <a:pt x="332051" y="6186"/>
                  </a:lnTo>
                  <a:cubicBezTo>
                    <a:pt x="342683" y="0"/>
                    <a:pt x="355817" y="0"/>
                    <a:pt x="366449" y="6186"/>
                  </a:cubicBez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73598" y="357487"/>
            <a:ext cx="9515977" cy="11073137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296"/>
              <a:ext cx="698500" cy="804208"/>
            </a:xfrm>
            <a:custGeom>
              <a:avLst/>
              <a:gdLst/>
              <a:ahLst/>
              <a:cxnLst/>
              <a:rect r="r" b="b" t="t" l="l"/>
              <a:pathLst>
                <a:path h="804208" w="698500">
                  <a:moveTo>
                    <a:pt x="368588" y="6955"/>
                  </a:moveTo>
                  <a:lnTo>
                    <a:pt x="679162" y="187653"/>
                  </a:lnTo>
                  <a:cubicBezTo>
                    <a:pt x="691135" y="194619"/>
                    <a:pt x="698500" y="207425"/>
                    <a:pt x="698500" y="221277"/>
                  </a:cubicBezTo>
                  <a:lnTo>
                    <a:pt x="698500" y="582931"/>
                  </a:lnTo>
                  <a:cubicBezTo>
                    <a:pt x="698500" y="596783"/>
                    <a:pt x="691135" y="609589"/>
                    <a:pt x="679162" y="616555"/>
                  </a:cubicBezTo>
                  <a:lnTo>
                    <a:pt x="368588" y="797253"/>
                  </a:lnTo>
                  <a:cubicBezTo>
                    <a:pt x="356634" y="804208"/>
                    <a:pt x="341866" y="804208"/>
                    <a:pt x="329912" y="797253"/>
                  </a:cubicBezTo>
                  <a:lnTo>
                    <a:pt x="19338" y="616555"/>
                  </a:lnTo>
                  <a:cubicBezTo>
                    <a:pt x="7366" y="609589"/>
                    <a:pt x="0" y="596783"/>
                    <a:pt x="0" y="582931"/>
                  </a:cubicBezTo>
                  <a:lnTo>
                    <a:pt x="0" y="221277"/>
                  </a:lnTo>
                  <a:cubicBezTo>
                    <a:pt x="0" y="207425"/>
                    <a:pt x="7366" y="194619"/>
                    <a:pt x="19338" y="187653"/>
                  </a:cubicBezTo>
                  <a:lnTo>
                    <a:pt x="329912" y="6955"/>
                  </a:lnTo>
                  <a:cubicBezTo>
                    <a:pt x="341866" y="0"/>
                    <a:pt x="356634" y="0"/>
                    <a:pt x="368588" y="6955"/>
                  </a:cubicBezTo>
                  <a:close/>
                </a:path>
              </a:pathLst>
            </a:custGeom>
            <a:blipFill>
              <a:blip r:embed="rId2"/>
              <a:stretch>
                <a:fillRect l="-35976" t="0" r="-3597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1858779">
            <a:off x="11343726" y="8772868"/>
            <a:ext cx="6093603" cy="1173139"/>
            <a:chOff x="0" y="0"/>
            <a:chExt cx="2110952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0952" cy="406400"/>
            </a:xfrm>
            <a:custGeom>
              <a:avLst/>
              <a:gdLst/>
              <a:ahLst/>
              <a:cxnLst/>
              <a:rect r="r" b="b" t="t" l="l"/>
              <a:pathLst>
                <a:path h="406400" w="2110952">
                  <a:moveTo>
                    <a:pt x="1907752" y="0"/>
                  </a:moveTo>
                  <a:cubicBezTo>
                    <a:pt x="2019976" y="0"/>
                    <a:pt x="2110952" y="90976"/>
                    <a:pt x="2110952" y="203200"/>
                  </a:cubicBezTo>
                  <a:cubicBezTo>
                    <a:pt x="2110952" y="315424"/>
                    <a:pt x="2019976" y="406400"/>
                    <a:pt x="19077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2110952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40532" y="8694910"/>
            <a:ext cx="1050645" cy="1222569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8240"/>
              <a:ext cx="698500" cy="776320"/>
            </a:xfrm>
            <a:custGeom>
              <a:avLst/>
              <a:gdLst/>
              <a:ahLst/>
              <a:cxnLst/>
              <a:rect r="r" b="b" t="t" l="l"/>
              <a:pathLst>
                <a:path h="776320" w="69850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55401" y="-611389"/>
            <a:ext cx="2228298" cy="1222779"/>
          </a:xfrm>
          <a:custGeom>
            <a:avLst/>
            <a:gdLst/>
            <a:ahLst/>
            <a:cxnLst/>
            <a:rect r="r" b="b" t="t" l="l"/>
            <a:pathLst>
              <a:path h="1222779" w="2228298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760922" y="7956747"/>
            <a:ext cx="1301553" cy="13015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9550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13700" y="1682498"/>
            <a:ext cx="9871166" cy="386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2"/>
              </a:lnSpc>
            </a:pPr>
            <a:r>
              <a:rPr lang="en-US" b="true" sz="8600" spc="-258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GREEN ENERGY MARKET INTELLIGENCE DASHBOARD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3700" y="6023148"/>
            <a:ext cx="737684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-96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FROM NATURE, FOR THE FUTURE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42992" y="7607498"/>
            <a:ext cx="951793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800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BY SHREYA MISHRA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1769" y="717391"/>
            <a:ext cx="12645074" cy="8852218"/>
            <a:chOff x="0" y="0"/>
            <a:chExt cx="3330390" cy="2331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0390" cy="2331448"/>
            </a:xfrm>
            <a:custGeom>
              <a:avLst/>
              <a:gdLst/>
              <a:ahLst/>
              <a:cxnLst/>
              <a:rect r="r" b="b" t="t" l="l"/>
              <a:pathLst>
                <a:path h="2331448" w="3330390">
                  <a:moveTo>
                    <a:pt x="0" y="0"/>
                  </a:moveTo>
                  <a:lnTo>
                    <a:pt x="3330390" y="0"/>
                  </a:lnTo>
                  <a:lnTo>
                    <a:pt x="3330390" y="2331448"/>
                  </a:lnTo>
                  <a:lnTo>
                    <a:pt x="0" y="2331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30390" cy="2379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67367" y="3600450"/>
            <a:ext cx="8790426" cy="3086100"/>
            <a:chOff x="0" y="0"/>
            <a:chExt cx="231517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5174" cy="812800"/>
            </a:xfrm>
            <a:custGeom>
              <a:avLst/>
              <a:gdLst/>
              <a:ahLst/>
              <a:cxnLst/>
              <a:rect r="r" b="b" t="t" l="l"/>
              <a:pathLst>
                <a:path h="812800" w="2315174">
                  <a:moveTo>
                    <a:pt x="0" y="0"/>
                  </a:moveTo>
                  <a:lnTo>
                    <a:pt x="2315174" y="0"/>
                  </a:lnTo>
                  <a:lnTo>
                    <a:pt x="23151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315174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7812" r="0" b="7812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381632" y="4733481"/>
            <a:ext cx="5799996" cy="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b="true" sz="6399" spc="-19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62320" y="-825659"/>
            <a:ext cx="1207069" cy="3086100"/>
            <a:chOff x="0" y="0"/>
            <a:chExt cx="31791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5401" y="-611389"/>
            <a:ext cx="2228298" cy="1222779"/>
          </a:xfrm>
          <a:custGeom>
            <a:avLst/>
            <a:gdLst/>
            <a:ahLst/>
            <a:cxnLst/>
            <a:rect r="r" b="b" t="t" l="l"/>
            <a:pathLst>
              <a:path h="1222779" w="2228298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55766" y="-931661"/>
            <a:ext cx="1207069" cy="3086100"/>
            <a:chOff x="0" y="0"/>
            <a:chExt cx="31791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623082"/>
            <a:ext cx="3970750" cy="5175148"/>
          </a:xfrm>
          <a:custGeom>
            <a:avLst/>
            <a:gdLst/>
            <a:ahLst/>
            <a:cxnLst/>
            <a:rect r="r" b="b" t="t" l="l"/>
            <a:pathLst>
              <a:path h="5175148" w="3970750">
                <a:moveTo>
                  <a:pt x="0" y="0"/>
                </a:moveTo>
                <a:lnTo>
                  <a:pt x="3970750" y="0"/>
                </a:lnTo>
                <a:lnTo>
                  <a:pt x="3970750" y="5175147"/>
                </a:lnTo>
                <a:lnTo>
                  <a:pt x="0" y="5175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70750" y="1623082"/>
            <a:ext cx="3650831" cy="5175148"/>
          </a:xfrm>
          <a:custGeom>
            <a:avLst/>
            <a:gdLst/>
            <a:ahLst/>
            <a:cxnLst/>
            <a:rect r="r" b="b" t="t" l="l"/>
            <a:pathLst>
              <a:path h="5175148" w="3650831">
                <a:moveTo>
                  <a:pt x="0" y="0"/>
                </a:moveTo>
                <a:lnTo>
                  <a:pt x="3650831" y="0"/>
                </a:lnTo>
                <a:lnTo>
                  <a:pt x="3650831" y="5175147"/>
                </a:lnTo>
                <a:lnTo>
                  <a:pt x="0" y="5175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21581" y="1623082"/>
            <a:ext cx="4384761" cy="5175148"/>
          </a:xfrm>
          <a:custGeom>
            <a:avLst/>
            <a:gdLst/>
            <a:ahLst/>
            <a:cxnLst/>
            <a:rect r="r" b="b" t="t" l="l"/>
            <a:pathLst>
              <a:path h="5175148" w="4384761">
                <a:moveTo>
                  <a:pt x="0" y="0"/>
                </a:moveTo>
                <a:lnTo>
                  <a:pt x="4384762" y="0"/>
                </a:lnTo>
                <a:lnTo>
                  <a:pt x="4384762" y="5175147"/>
                </a:lnTo>
                <a:lnTo>
                  <a:pt x="0" y="517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06343" y="1623082"/>
            <a:ext cx="3383575" cy="5175148"/>
          </a:xfrm>
          <a:custGeom>
            <a:avLst/>
            <a:gdLst/>
            <a:ahLst/>
            <a:cxnLst/>
            <a:rect r="r" b="b" t="t" l="l"/>
            <a:pathLst>
              <a:path h="5175148" w="3383575">
                <a:moveTo>
                  <a:pt x="0" y="0"/>
                </a:moveTo>
                <a:lnTo>
                  <a:pt x="3383574" y="0"/>
                </a:lnTo>
                <a:lnTo>
                  <a:pt x="3383574" y="5175147"/>
                </a:lnTo>
                <a:lnTo>
                  <a:pt x="0" y="5175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260" r="0" b="-726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89917" y="1623082"/>
            <a:ext cx="2898083" cy="5175148"/>
          </a:xfrm>
          <a:custGeom>
            <a:avLst/>
            <a:gdLst/>
            <a:ahLst/>
            <a:cxnLst/>
            <a:rect r="r" b="b" t="t" l="l"/>
            <a:pathLst>
              <a:path h="5175148" w="2898083">
                <a:moveTo>
                  <a:pt x="0" y="0"/>
                </a:moveTo>
                <a:lnTo>
                  <a:pt x="2898083" y="0"/>
                </a:lnTo>
                <a:lnTo>
                  <a:pt x="2898083" y="5175147"/>
                </a:lnTo>
                <a:lnTo>
                  <a:pt x="0" y="5175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3769" y="618681"/>
            <a:ext cx="7788599" cy="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b="true" sz="6399" spc="-191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PRODUCTS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3769" y="6960919"/>
            <a:ext cx="3610237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21" b="true">
                <a:solidFill>
                  <a:srgbClr val="F1C60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DualForce</a:t>
            </a:r>
          </a:p>
          <a:p>
            <a:pPr algn="l">
              <a:lnSpc>
                <a:spcPts val="2940"/>
              </a:lnSpc>
            </a:pPr>
            <a:r>
              <a:rPr lang="en-US" sz="2100" spc="-21" u="sng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Wind and Solar Hybrid Turbine </a:t>
            </a:r>
          </a:p>
          <a:p>
            <a:pPr algn="l">
              <a:lnSpc>
                <a:spcPts val="2940"/>
              </a:lnSpc>
            </a:pPr>
            <a:r>
              <a:rPr lang="en-US" sz="2100" spc="-21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•Dual Charging System</a:t>
            </a:r>
          </a:p>
          <a:p>
            <a:pPr algn="l">
              <a:lnSpc>
                <a:spcPts val="2940"/>
              </a:lnSpc>
            </a:pPr>
            <a:r>
              <a:rPr lang="en-US" sz="2100" spc="-21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•Smart Energy Management</a:t>
            </a:r>
          </a:p>
          <a:p>
            <a:pPr algn="l">
              <a:lnSpc>
                <a:spcPts val="2940"/>
              </a:lnSpc>
            </a:pPr>
            <a:r>
              <a:rPr lang="en-US" sz="2100" spc="-21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•Modular Design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964006" y="6987589"/>
            <a:ext cx="3650831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21" b="true">
                <a:solidFill>
                  <a:srgbClr val="F1C60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AeroSpin</a:t>
            </a:r>
          </a:p>
          <a:p>
            <a:pPr algn="l">
              <a:lnSpc>
                <a:spcPts val="2940"/>
              </a:lnSpc>
            </a:pPr>
            <a:r>
              <a:rPr lang="en-US" sz="2100" spc="-21" u="sng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Advanced Wind Turbine</a:t>
            </a:r>
          </a:p>
          <a:p>
            <a:pPr algn="l">
              <a:lnSpc>
                <a:spcPts val="2940"/>
              </a:lnSpc>
            </a:pPr>
            <a:r>
              <a:rPr lang="en-US" sz="2100" spc="-21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•Enhanced Durability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21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Bird-Safe Technology, Noise reduction technology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21581" y="6949440"/>
            <a:ext cx="4384761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20" b="true">
                <a:solidFill>
                  <a:srgbClr val="F1C60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GuardianWind</a:t>
            </a:r>
          </a:p>
          <a:p>
            <a:pPr algn="l">
              <a:lnSpc>
                <a:spcPts val="2800"/>
              </a:lnSpc>
            </a:pPr>
            <a:r>
              <a:rPr lang="en-US" sz="2000" spc="-20" u="sng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Military-Grade Turbine with Ammunition</a:t>
            </a:r>
          </a:p>
          <a:p>
            <a:pPr algn="l">
              <a:lnSpc>
                <a:spcPts val="2800"/>
              </a:lnSpc>
            </a:pPr>
            <a:r>
              <a:rPr lang="en-US" sz="2000" spc="-20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•Non-lethal ammunition capabilities</a:t>
            </a:r>
          </a:p>
          <a:p>
            <a:pPr algn="l">
              <a:lnSpc>
                <a:spcPts val="2800"/>
              </a:lnSpc>
            </a:pPr>
            <a:r>
              <a:rPr lang="en-US" sz="2000" spc="-20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•Remote Operation</a:t>
            </a:r>
          </a:p>
          <a:p>
            <a:pPr algn="l">
              <a:lnSpc>
                <a:spcPts val="2800"/>
              </a:lnSpc>
            </a:pPr>
            <a:r>
              <a:rPr lang="en-US" sz="2000" spc="-20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•Energy Self-Sufficiency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015868" y="6958965"/>
            <a:ext cx="3383575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21" b="true">
                <a:solidFill>
                  <a:srgbClr val="F1C60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SecureSpin</a:t>
            </a:r>
          </a:p>
          <a:p>
            <a:pPr algn="l">
              <a:lnSpc>
                <a:spcPts val="2940"/>
              </a:lnSpc>
            </a:pPr>
            <a:r>
              <a:rPr lang="en-US" sz="2100" spc="-21" u="sng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Security-Enhanced Turbine </a:t>
            </a:r>
          </a:p>
          <a:p>
            <a:pPr algn="l">
              <a:lnSpc>
                <a:spcPts val="2940"/>
              </a:lnSpc>
            </a:pPr>
            <a:r>
              <a:rPr lang="en-US" sz="2100" spc="-21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•Surveillance Integration</a:t>
            </a:r>
          </a:p>
          <a:p>
            <a:pPr algn="l">
              <a:lnSpc>
                <a:spcPts val="2940"/>
              </a:lnSpc>
            </a:pPr>
            <a:r>
              <a:rPr lang="en-US" sz="2100" spc="-21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•Data Encryption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399442" y="6960919"/>
            <a:ext cx="2888558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21" b="true">
                <a:solidFill>
                  <a:srgbClr val="F1C60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WeatherWise</a:t>
            </a:r>
          </a:p>
          <a:p>
            <a:pPr algn="l">
              <a:lnSpc>
                <a:spcPts val="2940"/>
              </a:lnSpc>
            </a:pPr>
            <a:r>
              <a:rPr lang="en-US" sz="2100" spc="-21" u="sng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Integrated Weather Station Turbine </a:t>
            </a:r>
          </a:p>
          <a:p>
            <a:pPr algn="l">
              <a:lnSpc>
                <a:spcPts val="2940"/>
              </a:lnSpc>
            </a:pPr>
            <a:r>
              <a:rPr lang="en-US" sz="2100" spc="-21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•Comprehensive Weather Sensing</a:t>
            </a:r>
          </a:p>
          <a:p>
            <a:pPr algn="l">
              <a:lnSpc>
                <a:spcPts val="2940"/>
              </a:lnSpc>
            </a:pPr>
            <a:r>
              <a:rPr lang="en-US" sz="2100" spc="-21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•Real-time data analysis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11735" y="-1958643"/>
            <a:ext cx="10206042" cy="11876122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630"/>
              <a:ext cx="698500" cy="805540"/>
            </a:xfrm>
            <a:custGeom>
              <a:avLst/>
              <a:gdLst/>
              <a:ahLst/>
              <a:cxnLst/>
              <a:rect r="r" b="b" t="t" l="l"/>
              <a:pathLst>
                <a:path h="805540" w="698500">
                  <a:moveTo>
                    <a:pt x="365590" y="5877"/>
                  </a:moveTo>
                  <a:lnTo>
                    <a:pt x="682160" y="190063"/>
                  </a:lnTo>
                  <a:cubicBezTo>
                    <a:pt x="692276" y="195949"/>
                    <a:pt x="698500" y="206770"/>
                    <a:pt x="698500" y="218475"/>
                  </a:cubicBezTo>
                  <a:lnTo>
                    <a:pt x="698500" y="587065"/>
                  </a:lnTo>
                  <a:cubicBezTo>
                    <a:pt x="698500" y="598770"/>
                    <a:pt x="692276" y="609591"/>
                    <a:pt x="682160" y="615477"/>
                  </a:cubicBezTo>
                  <a:lnTo>
                    <a:pt x="365590" y="799663"/>
                  </a:lnTo>
                  <a:cubicBezTo>
                    <a:pt x="355489" y="805540"/>
                    <a:pt x="343011" y="805540"/>
                    <a:pt x="332910" y="799663"/>
                  </a:cubicBezTo>
                  <a:lnTo>
                    <a:pt x="16340" y="615477"/>
                  </a:lnTo>
                  <a:cubicBezTo>
                    <a:pt x="6224" y="609591"/>
                    <a:pt x="0" y="598770"/>
                    <a:pt x="0" y="587065"/>
                  </a:cubicBezTo>
                  <a:lnTo>
                    <a:pt x="0" y="218475"/>
                  </a:lnTo>
                  <a:cubicBezTo>
                    <a:pt x="0" y="206770"/>
                    <a:pt x="6224" y="195949"/>
                    <a:pt x="16340" y="190063"/>
                  </a:cubicBezTo>
                  <a:lnTo>
                    <a:pt x="332910" y="5877"/>
                  </a:lnTo>
                  <a:cubicBezTo>
                    <a:pt x="343011" y="0"/>
                    <a:pt x="355489" y="0"/>
                    <a:pt x="365590" y="5877"/>
                  </a:cubicBez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54611" y="-611389"/>
            <a:ext cx="3905835" cy="5801017"/>
            <a:chOff x="0" y="0"/>
            <a:chExt cx="5207779" cy="773469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802" r="0" b="802"/>
            <a:stretch>
              <a:fillRect/>
            </a:stretch>
          </p:blipFill>
          <p:spPr>
            <a:xfrm flipH="false" flipV="false">
              <a:off x="0" y="0"/>
              <a:ext cx="5207779" cy="773469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977090" y="2087903"/>
            <a:ext cx="3475332" cy="6111193"/>
            <a:chOff x="0" y="0"/>
            <a:chExt cx="4633776" cy="814825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7322" t="0" r="7322" b="0"/>
            <a:stretch>
              <a:fillRect/>
            </a:stretch>
          </p:blipFill>
          <p:spPr>
            <a:xfrm flipH="false" flipV="false">
              <a:off x="0" y="0"/>
              <a:ext cx="4633776" cy="814825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9854611" y="5394620"/>
            <a:ext cx="3905835" cy="5446949"/>
            <a:chOff x="0" y="0"/>
            <a:chExt cx="5207779" cy="726259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2195" t="0" r="2195" b="0"/>
            <a:stretch>
              <a:fillRect/>
            </a:stretch>
          </p:blipFill>
          <p:spPr>
            <a:xfrm flipH="false" flipV="false">
              <a:off x="0" y="0"/>
              <a:ext cx="5207779" cy="7262598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355401" y="-611389"/>
            <a:ext cx="2228298" cy="1222779"/>
          </a:xfrm>
          <a:custGeom>
            <a:avLst/>
            <a:gdLst/>
            <a:ahLst/>
            <a:cxnLst/>
            <a:rect r="r" b="b" t="t" l="l"/>
            <a:pathLst>
              <a:path h="1222779" w="2228298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203994" y="3715966"/>
            <a:ext cx="1207069" cy="3086100"/>
            <a:chOff x="0" y="0"/>
            <a:chExt cx="317911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71919" y="2147415"/>
            <a:ext cx="3137102" cy="3137102"/>
          </a:xfrm>
          <a:custGeom>
            <a:avLst/>
            <a:gdLst/>
            <a:ahLst/>
            <a:cxnLst/>
            <a:rect r="r" b="b" t="t" l="l"/>
            <a:pathLst>
              <a:path h="3137102" w="3137102">
                <a:moveTo>
                  <a:pt x="0" y="0"/>
                </a:moveTo>
                <a:lnTo>
                  <a:pt x="3137102" y="0"/>
                </a:lnTo>
                <a:lnTo>
                  <a:pt x="3137102" y="3137102"/>
                </a:lnTo>
                <a:lnTo>
                  <a:pt x="0" y="3137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0604" y="5594108"/>
            <a:ext cx="3137102" cy="3137102"/>
          </a:xfrm>
          <a:custGeom>
            <a:avLst/>
            <a:gdLst/>
            <a:ahLst/>
            <a:cxnLst/>
            <a:rect r="r" b="b" t="t" l="l"/>
            <a:pathLst>
              <a:path h="3137102" w="3137102">
                <a:moveTo>
                  <a:pt x="0" y="0"/>
                </a:moveTo>
                <a:lnTo>
                  <a:pt x="3137102" y="0"/>
                </a:lnTo>
                <a:lnTo>
                  <a:pt x="3137102" y="3137102"/>
                </a:lnTo>
                <a:lnTo>
                  <a:pt x="0" y="3137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0604" y="2121914"/>
            <a:ext cx="3137102" cy="3137102"/>
          </a:xfrm>
          <a:custGeom>
            <a:avLst/>
            <a:gdLst/>
            <a:ahLst/>
            <a:cxnLst/>
            <a:rect r="r" b="b" t="t" l="l"/>
            <a:pathLst>
              <a:path h="3137102" w="3137102">
                <a:moveTo>
                  <a:pt x="0" y="0"/>
                </a:moveTo>
                <a:lnTo>
                  <a:pt x="3137102" y="0"/>
                </a:lnTo>
                <a:lnTo>
                  <a:pt x="3137102" y="3137102"/>
                </a:lnTo>
                <a:lnTo>
                  <a:pt x="0" y="3137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0999" y="5750170"/>
            <a:ext cx="3137102" cy="3137102"/>
          </a:xfrm>
          <a:custGeom>
            <a:avLst/>
            <a:gdLst/>
            <a:ahLst/>
            <a:cxnLst/>
            <a:rect r="r" b="b" t="t" l="l"/>
            <a:pathLst>
              <a:path h="3137102" w="3137102">
                <a:moveTo>
                  <a:pt x="0" y="0"/>
                </a:moveTo>
                <a:lnTo>
                  <a:pt x="3137102" y="0"/>
                </a:lnTo>
                <a:lnTo>
                  <a:pt x="3137102" y="3137102"/>
                </a:lnTo>
                <a:lnTo>
                  <a:pt x="0" y="3137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7668" y="618681"/>
            <a:ext cx="7788599" cy="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b="true" sz="6399" spc="-191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CREATIVES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0825" y="2590842"/>
            <a:ext cx="2637451" cy="162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2314" spc="-2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C1: </a:t>
            </a:r>
            <a:r>
              <a:rPr lang="en-US" sz="2314" spc="-2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Mixed Reality Experience: " Renewable Defender”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57187" y="2646890"/>
            <a:ext cx="2233189" cy="162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321" spc="-2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C2: </a:t>
            </a:r>
            <a:r>
              <a:rPr lang="en-US" sz="2321" spc="-2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Global Challenge: "Eco-Hackathon"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2949" y="6127461"/>
            <a:ext cx="2515326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-2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C3: Strategic </a:t>
            </a:r>
            <a:r>
              <a:rPr lang="en-US" sz="2299" spc="-2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Partnership and Collaboration with  Organizations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57187" y="6127461"/>
            <a:ext cx="2539081" cy="1626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  <a:spcBef>
                <a:spcPct val="0"/>
              </a:spcBef>
            </a:pPr>
            <a:r>
              <a:rPr lang="en-US" sz="2344" spc="-2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C4: </a:t>
            </a:r>
            <a:r>
              <a:rPr lang="en-US" sz="2344" spc="-2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Sponsoring Events and Engaging in Digital Content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2754" y="0"/>
            <a:ext cx="14422493" cy="10287000"/>
          </a:xfrm>
          <a:custGeom>
            <a:avLst/>
            <a:gdLst/>
            <a:ahLst/>
            <a:cxnLst/>
            <a:rect r="r" b="b" t="t" l="l"/>
            <a:pathLst>
              <a:path h="10287000" w="14422493">
                <a:moveTo>
                  <a:pt x="0" y="0"/>
                </a:moveTo>
                <a:lnTo>
                  <a:pt x="14422492" y="0"/>
                </a:lnTo>
                <a:lnTo>
                  <a:pt x="144224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3" t="0" r="-7915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16491359" cy="10287000"/>
          </a:xfrm>
          <a:custGeom>
            <a:avLst/>
            <a:gdLst/>
            <a:ahLst/>
            <a:cxnLst/>
            <a:rect r="r" b="b" t="t" l="l"/>
            <a:pathLst>
              <a:path h="10287000" w="16491359">
                <a:moveTo>
                  <a:pt x="0" y="0"/>
                </a:moveTo>
                <a:lnTo>
                  <a:pt x="16491359" y="0"/>
                </a:lnTo>
                <a:lnTo>
                  <a:pt x="164913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9" r="0" b="-2125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9704" y="0"/>
            <a:ext cx="14148592" cy="10287000"/>
          </a:xfrm>
          <a:custGeom>
            <a:avLst/>
            <a:gdLst/>
            <a:ahLst/>
            <a:cxnLst/>
            <a:rect r="r" b="b" t="t" l="l"/>
            <a:pathLst>
              <a:path h="10287000" w="14148592">
                <a:moveTo>
                  <a:pt x="0" y="0"/>
                </a:moveTo>
                <a:lnTo>
                  <a:pt x="14148592" y="0"/>
                </a:lnTo>
                <a:lnTo>
                  <a:pt x="141485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5" t="0" r="-3231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4746" y="0"/>
            <a:ext cx="14741239" cy="10414526"/>
          </a:xfrm>
          <a:custGeom>
            <a:avLst/>
            <a:gdLst/>
            <a:ahLst/>
            <a:cxnLst/>
            <a:rect r="r" b="b" t="t" l="l"/>
            <a:pathLst>
              <a:path h="10414526" w="14741239">
                <a:moveTo>
                  <a:pt x="0" y="0"/>
                </a:moveTo>
                <a:lnTo>
                  <a:pt x="14741239" y="0"/>
                </a:lnTo>
                <a:lnTo>
                  <a:pt x="14741239" y="10414526"/>
                </a:lnTo>
                <a:lnTo>
                  <a:pt x="0" y="1041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7" t="-41" r="-6255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34867" y="0"/>
            <a:ext cx="9053133" cy="10287000"/>
            <a:chOff x="0" y="0"/>
            <a:chExt cx="238436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43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84364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5855" y="1224219"/>
            <a:ext cx="15802629" cy="8081975"/>
            <a:chOff x="0" y="0"/>
            <a:chExt cx="4162009" cy="21285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2009" cy="2128586"/>
            </a:xfrm>
            <a:custGeom>
              <a:avLst/>
              <a:gdLst/>
              <a:ahLst/>
              <a:cxnLst/>
              <a:rect r="r" b="b" t="t" l="l"/>
              <a:pathLst>
                <a:path h="2128586" w="4162009">
                  <a:moveTo>
                    <a:pt x="0" y="0"/>
                  </a:moveTo>
                  <a:lnTo>
                    <a:pt x="4162009" y="0"/>
                  </a:lnTo>
                  <a:lnTo>
                    <a:pt x="4162009" y="2128586"/>
                  </a:lnTo>
                  <a:lnTo>
                    <a:pt x="0" y="21285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162009" cy="2185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39"/>
                </a:lnSpc>
              </a:pPr>
              <a:r>
                <a:rPr lang="en-US" sz="3099" spc="-30">
                  <a:solidFill>
                    <a:srgbClr val="F1C60B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Product Accounts Booked:</a:t>
              </a:r>
            </a:p>
            <a:p>
              <a:pPr algn="l" marL="669285" indent="-334642" lvl="1">
                <a:lnSpc>
                  <a:spcPts val="4339"/>
                </a:lnSpc>
                <a:buFont typeface="Arial"/>
                <a:buChar char="•"/>
              </a:pPr>
              <a:r>
                <a:rPr lang="en-US" sz="3099" spc="-30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Product P5 shows the highest number of accounts booked, followed by P4 and P3. Products P1 and P2 have lower bookings.</a:t>
              </a:r>
            </a:p>
            <a:p>
              <a:pPr algn="l">
                <a:lnSpc>
                  <a:spcPts val="4339"/>
                </a:lnSpc>
              </a:pPr>
              <a:r>
                <a:rPr lang="en-US" sz="3099" spc="-30">
                  <a:solidFill>
                    <a:srgbClr val="F1C60B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Distribution to Creatives:</a:t>
              </a:r>
            </a:p>
            <a:p>
              <a:pPr algn="l" marL="669285" indent="-334642" lvl="1">
                <a:lnSpc>
                  <a:spcPts val="4339"/>
                </a:lnSpc>
                <a:buFont typeface="Arial"/>
                <a:buChar char="•"/>
              </a:pPr>
              <a:r>
                <a:rPr lang="en-US" sz="3099" spc="-30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Creatives C3 and C4 are utilized less in terms of the number of prospects, despite the high total number of prospects available (over 58,000).</a:t>
              </a:r>
            </a:p>
            <a:p>
              <a:pPr algn="l">
                <a:lnSpc>
                  <a:spcPts val="4339"/>
                </a:lnSpc>
              </a:pPr>
              <a:r>
                <a:rPr lang="en-US" sz="3099" spc="-30">
                  <a:solidFill>
                    <a:srgbClr val="F1C60B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Turnover Ratio:</a:t>
              </a:r>
            </a:p>
            <a:p>
              <a:pPr algn="l" marL="669285" indent="-334642" lvl="1">
                <a:lnSpc>
                  <a:spcPts val="4339"/>
                </a:lnSpc>
                <a:buFont typeface="Arial"/>
                <a:buChar char="•"/>
              </a:pPr>
              <a:r>
                <a:rPr lang="en-US" sz="3099" spc="-30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High turnover ratios indicate better retention or repeat business. Product P5 paired with C4 shows a high turnover ratio, while P2 paired with C1 has the lowest, indicating potential issues in product-market fit or creative execution.</a:t>
              </a:r>
            </a:p>
            <a:p>
              <a:pPr algn="l">
                <a:lnSpc>
                  <a:spcPts val="4339"/>
                </a:lnSpc>
              </a:pPr>
              <a:r>
                <a:rPr lang="en-US" sz="3099" spc="-30">
                  <a:solidFill>
                    <a:srgbClr val="F1C60B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Geographic Distribution:</a:t>
              </a:r>
            </a:p>
            <a:p>
              <a:pPr algn="l" marL="669285" indent="-334642" lvl="1">
                <a:lnSpc>
                  <a:spcPts val="4339"/>
                </a:lnSpc>
                <a:buFont typeface="Arial"/>
                <a:buChar char="•"/>
              </a:pPr>
              <a:r>
                <a:rPr lang="en-US" sz="3099" spc="-30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California, Texas, and New York show high accounts booked, suggesting a stronger market presence or acceptance. Other states show a lower engagement that could be explored further.</a:t>
              </a:r>
            </a:p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181733" y="1009650"/>
            <a:ext cx="1846973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0" y="9277350"/>
            <a:ext cx="1846973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09650" y="-6168487"/>
            <a:ext cx="0" cy="1846973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40532" y="8694910"/>
            <a:ext cx="1050645" cy="1222569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8240"/>
              <a:ext cx="698500" cy="776320"/>
            </a:xfrm>
            <a:custGeom>
              <a:avLst/>
              <a:gdLst/>
              <a:ahLst/>
              <a:cxnLst/>
              <a:rect r="r" b="b" t="t" l="l"/>
              <a:pathLst>
                <a:path h="776320" w="69850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08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65855" y="246716"/>
            <a:ext cx="6615448" cy="69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  <a:spcBef>
                <a:spcPct val="0"/>
              </a:spcBef>
            </a:pPr>
            <a:r>
              <a:rPr lang="en-US" sz="4023" spc="-40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SUMMARY OF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34867" y="0"/>
            <a:ext cx="9053133" cy="10287000"/>
            <a:chOff x="0" y="0"/>
            <a:chExt cx="238436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43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84364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5855" y="1019175"/>
            <a:ext cx="16212495" cy="8608962"/>
            <a:chOff x="0" y="0"/>
            <a:chExt cx="4269958" cy="22673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9958" cy="2267381"/>
            </a:xfrm>
            <a:custGeom>
              <a:avLst/>
              <a:gdLst/>
              <a:ahLst/>
              <a:cxnLst/>
              <a:rect r="r" b="b" t="t" l="l"/>
              <a:pathLst>
                <a:path h="2267381" w="4269958">
                  <a:moveTo>
                    <a:pt x="0" y="0"/>
                  </a:moveTo>
                  <a:lnTo>
                    <a:pt x="4269958" y="0"/>
                  </a:lnTo>
                  <a:lnTo>
                    <a:pt x="4269958" y="2267381"/>
                  </a:lnTo>
                  <a:lnTo>
                    <a:pt x="0" y="22673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69958" cy="2315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39"/>
                </a:lnSpc>
              </a:pPr>
              <a:r>
                <a:rPr lang="en-US" sz="2599" spc="-25">
                  <a:solidFill>
                    <a:srgbClr val="F1C60B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Optimize Creative Allocation:</a:t>
              </a:r>
            </a:p>
            <a:p>
              <a:pPr algn="l"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 spc="-25" u="sng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Action</a:t>
              </a:r>
              <a:r>
                <a:rPr lang="en-US" sz="2599" spc="-25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Better Creatives, especially for Products P1 and P2 viz. DualForce and AeroSpin</a:t>
              </a:r>
            </a:p>
            <a:p>
              <a:pPr algn="l"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 spc="-25" u="sng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Reasoning</a:t>
              </a:r>
              <a:r>
                <a:rPr lang="en-US" sz="2599" spc="-25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Creative C1 is over-utilized across all products despite lower turnover ratios (e.g., P2 and C1 at 0.3620). Creatives C3 and C4 show potential under-utilization but maintain a moderate performance metric that could be capitalized upon to boost P1 and P2 performance.</a:t>
              </a:r>
            </a:p>
            <a:p>
              <a:pPr algn="l">
                <a:lnSpc>
                  <a:spcPts val="3639"/>
                </a:lnSpc>
              </a:pPr>
              <a:r>
                <a:rPr lang="en-US" sz="2599" spc="-25">
                  <a:solidFill>
                    <a:srgbClr val="F1C60B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Product Positioning and Targeting:</a:t>
              </a:r>
            </a:p>
            <a:p>
              <a:pPr algn="l"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 spc="-25" u="sng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Action</a:t>
              </a:r>
              <a:r>
                <a:rPr lang="en-US" sz="2599" spc="-25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Increase marketing and promotional activities for P1 and P2 in states with low engagement but high overall accounts booked like Illinois and Florida.</a:t>
              </a:r>
            </a:p>
            <a:p>
              <a:pPr algn="l"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 spc="-25" u="sng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Reasoning</a:t>
              </a:r>
              <a:r>
                <a:rPr lang="en-US" sz="2599" spc="-25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Despite lower overall bookings for P1 and P2, focusing marketing efforts in high-volume states could increase market share. The demographic analysis suggests that different states may respond differently to marketing strategies or product offerings.</a:t>
              </a:r>
            </a:p>
            <a:p>
              <a:pPr algn="l">
                <a:lnSpc>
                  <a:spcPts val="3639"/>
                </a:lnSpc>
              </a:pPr>
              <a:r>
                <a:rPr lang="en-US" sz="2599" spc="-25">
                  <a:solidFill>
                    <a:srgbClr val="F1C60B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Tailored Marketing Campaigns:</a:t>
              </a:r>
            </a:p>
            <a:p>
              <a:pPr algn="l"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 spc="-25" u="sng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Action</a:t>
              </a:r>
              <a:r>
                <a:rPr lang="en-US" sz="2599" spc="-25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Campaigns for P4 (SecureSpin) and P5 (WeatherWise) leveraging their existing strong performance to boost turnover rates in underperforming regions - make use of testimonials and public forums.</a:t>
              </a:r>
            </a:p>
            <a:p>
              <a:pPr algn="l"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 spc="-25" u="sng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Reasoning</a:t>
              </a:r>
              <a:r>
                <a:rPr lang="en-US" sz="2599" spc="-25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P4 and P5 show strong booking numbers but varied performance across states and creatives. Use high-performing combinations (like P5 with C4 (Sponsoring events and content)) be adapted to similar markets with less penetration.</a:t>
              </a:r>
            </a:p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181733" y="1009650"/>
            <a:ext cx="1846973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0" y="9277350"/>
            <a:ext cx="1846973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09650" y="-6168487"/>
            <a:ext cx="0" cy="1846973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40532" y="8694910"/>
            <a:ext cx="1050645" cy="1222569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8240"/>
              <a:ext cx="698500" cy="776320"/>
            </a:xfrm>
            <a:custGeom>
              <a:avLst/>
              <a:gdLst/>
              <a:ahLst/>
              <a:cxnLst/>
              <a:rect r="r" b="b" t="t" l="l"/>
              <a:pathLst>
                <a:path h="776320" w="69850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08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65855" y="246716"/>
            <a:ext cx="5524043" cy="69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  <a:spcBef>
                <a:spcPct val="0"/>
              </a:spcBef>
            </a:pPr>
            <a:r>
              <a:rPr lang="en-US" sz="4023" spc="-40">
                <a:solidFill>
                  <a:srgbClr val="08A54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RECOMMENDATIONS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DAGP6j9FJ9E</dc:identifier>
  <dcterms:modified xsi:type="dcterms:W3CDTF">2011-08-01T06:04:30Z</dcterms:modified>
  <cp:revision>1</cp:revision>
  <dc:title>Green Professional Business Presentation</dc:title>
</cp:coreProperties>
</file>